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327" r:id="rId5"/>
    <p:sldId id="288" r:id="rId6"/>
    <p:sldId id="259" r:id="rId7"/>
    <p:sldId id="326" r:id="rId8"/>
    <p:sldId id="260" r:id="rId9"/>
    <p:sldId id="300" r:id="rId10"/>
    <p:sldId id="267" r:id="rId11"/>
    <p:sldId id="313" r:id="rId12"/>
    <p:sldId id="318" r:id="rId13"/>
    <p:sldId id="319" r:id="rId14"/>
    <p:sldId id="317" r:id="rId15"/>
    <p:sldId id="320" r:id="rId16"/>
    <p:sldId id="321" r:id="rId17"/>
    <p:sldId id="322" r:id="rId18"/>
    <p:sldId id="323" r:id="rId19"/>
    <p:sldId id="324" r:id="rId20"/>
    <p:sldId id="269" r:id="rId21"/>
    <p:sldId id="315" r:id="rId22"/>
    <p:sldId id="32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DA"/>
    <a:srgbClr val="3998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World</a:t>
            </a:r>
            <a:r>
              <a:rPr lang="en-US" baseline="0"/>
              <a:t> Water Use</a:t>
            </a:r>
            <a:endParaRPr lang="en-US"/>
          </a:p>
        </c:rich>
      </c:tx>
    </c:title>
    <c:plotArea>
      <c:layout/>
      <c:pieChart>
        <c:varyColors val="1"/>
        <c:ser>
          <c:idx val="0"/>
          <c:order val="0"/>
          <c:dLbls>
            <c:showPercent val="1"/>
          </c:dLbls>
          <c:cat>
            <c:strRef>
              <c:f>Sheet2!$B$6:$B$8</c:f>
              <c:strCache>
                <c:ptCount val="3"/>
                <c:pt idx="0">
                  <c:v>Irrigation</c:v>
                </c:pt>
                <c:pt idx="1">
                  <c:v>Industry</c:v>
                </c:pt>
                <c:pt idx="2">
                  <c:v>Domestic</c:v>
                </c:pt>
              </c:strCache>
            </c:strRef>
          </c:cat>
          <c:val>
            <c:numRef>
              <c:f>Sheet2!$C$6:$C$8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0.22000000000000036</c:v>
                </c:pt>
                <c:pt idx="2">
                  <c:v>8.0000000000000224E-2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</c:chart>
  <c:spPr>
    <a:solidFill>
      <a:schemeClr val="bg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AA08F-7432-4159-B6EB-2FDA0C9C775B}" type="datetimeFigureOut">
              <a:rPr lang="en-US" smtClean="0"/>
              <a:pPr/>
              <a:t>18/12/2013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C2746-8740-4A83-97D4-0DE3C7FCE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C2746-8740-4A83-97D4-0DE3C7FCE2A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http://commerce.wi.gov/ie/IE-MexicoWaterReport-2011-Winter-Article-AgricultureWater.html</a:t>
            </a:r>
          </a:p>
          <a:p>
            <a:r>
              <a:rPr lang="en-US" dirty="0" smtClean="0"/>
              <a:t>http://www.chinawaternexus.com/?p=207</a:t>
            </a:r>
          </a:p>
          <a:p>
            <a:r>
              <a:rPr lang="en-US" dirty="0" smtClean="0"/>
              <a:t>http://www.fao.org/nr/water/aquastat/countries_regions/cambodia/index.stm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C2746-8740-4A83-97D4-0DE3C7FCE2A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9AA9-C5F5-4132-8B29-3EDFCC057A0E}" type="datetime1">
              <a:rPr lang="en-US" smtClean="0"/>
              <a:pPr/>
              <a:t>18/12/2013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762000" cy="365125"/>
          </a:xfrm>
        </p:spPr>
        <p:txBody>
          <a:bodyPr/>
          <a:lstStyle/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A2D3-26EB-4661-A99D-AC77823DF5B0}" type="datetime1">
              <a:rPr lang="en-US" smtClean="0"/>
              <a:pPr/>
              <a:t>18/12/2013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solidFill>
            <a:srgbClr val="007DDA"/>
          </a:solidFill>
          <a:ln>
            <a:solidFill>
              <a:schemeClr val="accent2"/>
            </a:solidFill>
          </a:ln>
          <a:effectLst>
            <a:outerShdw blurRad="50800" dist="38100" dir="5400000" sx="99000" sy="99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 anchorCtr="0">
            <a:noAutofit/>
          </a:bodyPr>
          <a:lstStyle>
            <a:lvl1pPr marL="573088" indent="0">
              <a:defRPr sz="320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Book Antiqua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defRPr sz="3000">
                <a:solidFill>
                  <a:srgbClr val="0070C0"/>
                </a:solidFill>
              </a:defRPr>
            </a:lvl1pPr>
            <a:lvl2pPr marL="681038" indent="-285750">
              <a:buClr>
                <a:srgbClr val="3998EF"/>
              </a:buClr>
              <a:buSzPct val="75000"/>
              <a:buFont typeface="Wingdings" pitchFamily="2" charset="2"/>
              <a:buChar char="Ø"/>
              <a:defRPr sz="2600">
                <a:solidFill>
                  <a:srgbClr val="3998EF"/>
                </a:solidFill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00B0F0"/>
                </a:solidFill>
              </a:defRPr>
            </a:lvl3pPr>
            <a:lvl4pPr>
              <a:buFont typeface="Courier New" pitchFamily="49" charset="0"/>
              <a:buChar char="o"/>
              <a:defRPr sz="2400">
                <a:solidFill>
                  <a:srgbClr val="00B0F0"/>
                </a:solidFill>
              </a:defRPr>
            </a:lvl4pPr>
            <a:lvl5pPr>
              <a:buFont typeface="Wingdings" pitchFamily="2" charset="2"/>
              <a:buChar char="v"/>
              <a:defRPr sz="2400">
                <a:solidFill>
                  <a:srgbClr val="00B0F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762000" cy="365125"/>
          </a:xfrm>
        </p:spPr>
        <p:txBody>
          <a:bodyPr/>
          <a:lstStyle/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35725"/>
          </a:xfrm>
        </p:spPr>
        <p:txBody>
          <a:bodyPr>
            <a:normAutofit/>
          </a:bodyPr>
          <a:lstStyle>
            <a:lvl1pPr algn="l" rtl="0" eaLnBrk="1" latinLnBrk="0" hangingPunct="1">
              <a:spcBef>
                <a:spcPct val="20000"/>
              </a:spcBef>
              <a:defRPr kumimoji="0" lang="en-US" sz="26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algn="l" rtl="0" eaLnBrk="1" latinLnBrk="0" hangingPunct="1">
              <a:spcBef>
                <a:spcPct val="20000"/>
              </a:spcBef>
              <a:defRPr kumimoji="0"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algn="l" rtl="0" eaLnBrk="1" latinLnBrk="0" hangingPunct="1">
              <a:spcBef>
                <a:spcPct val="20000"/>
              </a:spcBef>
              <a:defRPr kumimoji="0" lang="en-US" sz="20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algn="l" rtl="0" eaLnBrk="1" latinLnBrk="0" hangingPunct="1">
              <a:spcBef>
                <a:spcPct val="20000"/>
              </a:spcBef>
              <a:defRPr kumimoji="0" lang="en-US" sz="20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algn="l" rtl="0" eaLnBrk="1" latinLnBrk="0" hangingPunct="1">
              <a:spcBef>
                <a:spcPct val="20000"/>
              </a:spcBef>
              <a:defRPr kumimoji="0" lang="en-US" sz="20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E6EC-19C4-4589-B45B-3ED5AE933471}" type="datetime1">
              <a:rPr lang="en-US" smtClean="0"/>
              <a:pPr/>
              <a:t>18/12/2013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762000" cy="365125"/>
          </a:xfrm>
        </p:spPr>
        <p:txBody>
          <a:bodyPr/>
          <a:lstStyle/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219200"/>
            <a:ext cx="4038600" cy="5120640"/>
          </a:xfrm>
        </p:spPr>
        <p:txBody>
          <a:bodyPr>
            <a:normAutofit/>
          </a:bodyPr>
          <a:lstStyle>
            <a:lvl1pPr algn="l" rtl="0" eaLnBrk="1" latinLnBrk="0" hangingPunct="1">
              <a:spcBef>
                <a:spcPct val="20000"/>
              </a:spcBef>
              <a:defRPr kumimoji="0" lang="en-US" sz="26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algn="l" rtl="0" eaLnBrk="1" latinLnBrk="0" hangingPunct="1">
              <a:spcBef>
                <a:spcPct val="20000"/>
              </a:spcBef>
              <a:defRPr kumimoji="0" lang="en-US" sz="24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algn="l" rtl="0" eaLnBrk="1" latinLnBrk="0" hangingPunct="1">
              <a:spcBef>
                <a:spcPct val="20000"/>
              </a:spcBef>
              <a:defRPr kumimoji="0" lang="en-US" sz="20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algn="l" rtl="0" eaLnBrk="1" latinLnBrk="0" hangingPunct="1">
              <a:spcBef>
                <a:spcPct val="20000"/>
              </a:spcBef>
              <a:defRPr kumimoji="0" lang="en-US" sz="20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algn="l" rtl="0" eaLnBrk="1" latinLnBrk="0" hangingPunct="1">
              <a:spcBef>
                <a:spcPct val="20000"/>
              </a:spcBef>
              <a:defRPr kumimoji="0" lang="en-US" sz="20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solidFill>
            <a:srgbClr val="007DDA"/>
          </a:solidFill>
          <a:ln>
            <a:solidFill>
              <a:schemeClr val="accent2"/>
            </a:solidFill>
          </a:ln>
          <a:effectLst>
            <a:outerShdw blurRad="50800" dist="38100" dir="5400000" sx="99000" sy="99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>
            <a:noAutofit/>
          </a:bodyPr>
          <a:lstStyle>
            <a:lvl1pPr marL="573088" indent="0">
              <a:defRPr sz="320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Book Antiqua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D05-26A7-4E60-A2AA-B641B22DEFA3}" type="datetime1">
              <a:rPr lang="en-US" smtClean="0"/>
              <a:pPr/>
              <a:t>18/12/2013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2DA7-50A9-41CD-8E8F-3E4DE0BAD4AE}" type="datetime1">
              <a:rPr lang="en-US" smtClean="0"/>
              <a:pPr/>
              <a:t>18/12/2013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1A46-A280-425A-86F2-AE06F9D07EA3}" type="datetime1">
              <a:rPr lang="en-US" smtClean="0"/>
              <a:pPr/>
              <a:t>18/12/2013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768747" y="494571"/>
            <a:ext cx="5892505" cy="4531220"/>
          </a:xfrm>
          <a:prstGeom prst="snipRoundRect">
            <a:avLst>
              <a:gd name="adj1" fmla="val 0"/>
              <a:gd name="adj2" fmla="val 364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4724400" cy="1219200"/>
          </a:xfrm>
        </p:spPr>
        <p:txBody>
          <a:bodyPr vert="horz" lIns="45720" tIns="45720" rIns="45720" bIns="45720" anchor="t" anchorCtr="0">
            <a:normAutofit/>
          </a:bodyPr>
          <a:lstStyle>
            <a:lvl1pPr algn="l">
              <a:buNone/>
              <a:defRPr kumimoji="0" lang="en-US" sz="20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944890" y="585828"/>
            <a:ext cx="5538369" cy="432983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B491-EE63-4D32-AE59-FAB97064AC0C}" type="datetime1">
              <a:rPr lang="en-US" smtClean="0"/>
              <a:pPr/>
              <a:t>18/12/2013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78E44B-E57B-4B3A-A79B-4D9C6BA2EE08}" type="datetime1">
              <a:rPr lang="en-US" smtClean="0"/>
              <a:pPr/>
              <a:t>18/12/2013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3D00F9-57B9-4425-853F-0DBCCF42ED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GANDHINAGAR</a:t>
            </a:r>
            <a:br>
              <a:rPr lang="en-US" sz="6000" dirty="0" smtClean="0"/>
            </a:br>
            <a:r>
              <a:rPr lang="en-US" sz="6000" dirty="0" smtClean="0"/>
              <a:t>INSTITUTE 0F TECHOLOGY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038664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TOPIC   : Water Resources</a:t>
            </a:r>
          </a:p>
          <a:p>
            <a:pPr algn="l"/>
            <a:endParaRPr lang="en-US" sz="5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352800"/>
            <a:ext cx="7315200" cy="22860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J:\DCIM\.thumbnails\1383544079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38225"/>
            <a:ext cx="2133600" cy="14001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47244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1600" dirty="0" smtClean="0"/>
              <a:t>YASH TIWARI                       </a:t>
            </a:r>
            <a:r>
              <a:rPr lang="en-US" sz="2000" dirty="0" smtClean="0"/>
              <a:t>130120106116</a:t>
            </a:r>
            <a:r>
              <a:rPr lang="en-US" sz="1600" dirty="0" smtClean="0"/>
              <a:t>  </a:t>
            </a:r>
          </a:p>
          <a:p>
            <a:pPr algn="just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1600" dirty="0" smtClean="0"/>
              <a:t>RUDRADATTA</a:t>
            </a:r>
            <a:r>
              <a:rPr lang="en-US" sz="2400" dirty="0" smtClean="0"/>
              <a:t> </a:t>
            </a:r>
            <a:r>
              <a:rPr lang="en-US" dirty="0" smtClean="0"/>
              <a:t>PATEL       13012010673</a:t>
            </a:r>
          </a:p>
          <a:p>
            <a:pPr algn="just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dirty="0" smtClean="0"/>
              <a:t>ABHISHEK SINGH            1301201061</a:t>
            </a:r>
          </a:p>
          <a:p>
            <a:pPr algn="just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dirty="0" smtClean="0"/>
              <a:t>HARDIK PATEL                13012010663</a:t>
            </a:r>
          </a:p>
          <a:p>
            <a:pPr algn="just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dirty="0" smtClean="0"/>
              <a:t>KARAN  RADHANI          13012010641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600" y="50292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Prof </a:t>
            </a:r>
            <a:r>
              <a:rPr lang="en-US" dirty="0" err="1" smtClean="0"/>
              <a:t>Sejal</a:t>
            </a:r>
            <a:r>
              <a:rPr lang="en-US" dirty="0" smtClean="0"/>
              <a:t>  N </a:t>
            </a:r>
            <a:r>
              <a:rPr lang="en-US" dirty="0" err="1" smtClean="0"/>
              <a:t>Colarwala</a:t>
            </a:r>
            <a:endParaRPr lang="en-US" dirty="0" smtClean="0"/>
          </a:p>
          <a:p>
            <a:r>
              <a:rPr lang="en-US" dirty="0" smtClean="0"/>
              <a:t>Civil Engineering Department</a:t>
            </a:r>
          </a:p>
          <a:p>
            <a:r>
              <a:rPr lang="en-US" dirty="0" err="1" smtClean="0"/>
              <a:t>Gandhinagar</a:t>
            </a:r>
            <a:r>
              <a:rPr lang="en-US" dirty="0" smtClean="0"/>
              <a:t> Institute of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Watershed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Watershed – the definition</a:t>
            </a:r>
          </a:p>
          <a:p>
            <a:pPr lvl="1"/>
            <a:r>
              <a:rPr lang="en-US" sz="2400" dirty="0" smtClean="0"/>
              <a:t>A watershed is a connected series of streams, rivers, and lakes that collects water from a specific area of land. </a:t>
            </a:r>
          </a:p>
          <a:p>
            <a:pPr lvl="1">
              <a:buNone/>
            </a:pPr>
            <a:endParaRPr lang="en-US" sz="800" dirty="0" smtClean="0"/>
          </a:p>
          <a:p>
            <a:pPr lvl="1"/>
            <a:r>
              <a:rPr lang="en-US" sz="2400" dirty="0" smtClean="0"/>
              <a:t>Watersheds are important habitats for animals and plants, and offer a source of drinking and recreational water for many communities.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28868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Watershed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Objectives:</a:t>
            </a:r>
          </a:p>
          <a:p>
            <a:pPr lvl="1"/>
            <a:r>
              <a:rPr lang="en-US" sz="2400" dirty="0" smtClean="0"/>
              <a:t>The rehabilitation of degraded lands.</a:t>
            </a:r>
          </a:p>
          <a:p>
            <a:pPr lvl="1"/>
            <a:r>
              <a:rPr lang="en-US" sz="2400" dirty="0" smtClean="0"/>
              <a:t>The protection of soil and water resources under land use systems that produce multiple products of the land.</a:t>
            </a:r>
          </a:p>
          <a:p>
            <a:pPr lvl="1"/>
            <a:r>
              <a:rPr lang="en-US" sz="2400" dirty="0" smtClean="0"/>
              <a:t>The enhancement of water quantity and quality. </a:t>
            </a:r>
          </a:p>
          <a:p>
            <a:r>
              <a:rPr lang="en-US" sz="2800" dirty="0" smtClean="0"/>
              <a:t>Strategies:</a:t>
            </a:r>
          </a:p>
          <a:p>
            <a:pPr lvl="1"/>
            <a:r>
              <a:rPr lang="en-US" sz="2400" dirty="0" smtClean="0"/>
              <a:t>Managing Watershed Land-Use Practice</a:t>
            </a:r>
            <a:endParaRPr lang="en-US" sz="2400" i="1" dirty="0" smtClean="0"/>
          </a:p>
          <a:p>
            <a:pPr lvl="1"/>
            <a:r>
              <a:rPr lang="en-US" sz="2400" dirty="0" smtClean="0"/>
              <a:t>Managing Riparian Areas</a:t>
            </a:r>
          </a:p>
          <a:p>
            <a:pPr lvl="1"/>
            <a:r>
              <a:rPr lang="en-US" sz="2400" dirty="0" smtClean="0"/>
              <a:t>Vegetation-Type Conversion</a:t>
            </a:r>
          </a:p>
          <a:p>
            <a:pPr lvl="1"/>
            <a:r>
              <a:rPr lang="en-US" sz="2400" dirty="0" smtClean="0"/>
              <a:t>Water Harvesting </a:t>
            </a:r>
          </a:p>
          <a:p>
            <a:pPr lvl="1"/>
            <a:r>
              <a:rPr lang="en-US" sz="2400" dirty="0" smtClean="0"/>
              <a:t>Water Spreading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WATER HARVESTING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998EF"/>
                </a:solidFill>
              </a:rPr>
              <a:t>It is the activity of direct collection of rain water</a:t>
            </a:r>
          </a:p>
          <a:p>
            <a:pPr>
              <a:lnSpc>
                <a:spcPct val="80000"/>
              </a:lnSpc>
              <a:buNone/>
            </a:pPr>
            <a:endParaRPr lang="en-US" b="1" dirty="0" smtClean="0">
              <a:solidFill>
                <a:srgbClr val="3998EF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998EF"/>
                </a:solidFill>
              </a:rPr>
              <a:t>Rain water can be stored for direct use or can be recharged into the ground water aquifer</a:t>
            </a:r>
          </a:p>
          <a:p>
            <a:pPr>
              <a:buNone/>
            </a:pPr>
            <a:endParaRPr lang="en-US" dirty="0">
              <a:solidFill>
                <a:srgbClr val="007DD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rain4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814512"/>
            <a:ext cx="8457922" cy="45100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68400" y="1219200"/>
            <a:ext cx="6807200" cy="5105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3200" b="1" i="1" dirty="0" smtClean="0">
                <a:solidFill>
                  <a:srgbClr val="007DDA"/>
                </a:solidFill>
              </a:rPr>
              <a:t>Dam is a solid barrier constructed at a suitable location across a river valley to store flowing water.</a:t>
            </a:r>
          </a:p>
          <a:p>
            <a:pPr algn="just"/>
            <a:r>
              <a:rPr lang="en-US" b="1" u="sng" dirty="0" smtClean="0">
                <a:solidFill>
                  <a:srgbClr val="007DDA"/>
                </a:solidFill>
              </a:rPr>
              <a:t>Storage of water is utilized for following objectives:</a:t>
            </a:r>
          </a:p>
          <a:p>
            <a:pPr algn="just"/>
            <a:r>
              <a:rPr lang="en-US" sz="3200" b="1" dirty="0" smtClean="0">
                <a:solidFill>
                  <a:srgbClr val="007DDA"/>
                </a:solidFill>
              </a:rPr>
              <a:t>Hydropower</a:t>
            </a:r>
          </a:p>
          <a:p>
            <a:pPr algn="just"/>
            <a:r>
              <a:rPr lang="en-US" sz="3200" b="1" dirty="0" smtClean="0">
                <a:solidFill>
                  <a:srgbClr val="007DDA"/>
                </a:solidFill>
              </a:rPr>
              <a:t>Irrigation</a:t>
            </a:r>
          </a:p>
          <a:p>
            <a:pPr algn="just"/>
            <a:r>
              <a:rPr lang="en-US" sz="3200" b="1" dirty="0" smtClean="0">
                <a:solidFill>
                  <a:srgbClr val="007DDA"/>
                </a:solidFill>
              </a:rPr>
              <a:t>Water for domestic consumption</a:t>
            </a:r>
          </a:p>
          <a:p>
            <a:pPr algn="just"/>
            <a:r>
              <a:rPr lang="en-US" sz="3200" b="1" dirty="0" smtClean="0">
                <a:solidFill>
                  <a:srgbClr val="007DDA"/>
                </a:solidFill>
              </a:rPr>
              <a:t>Drought and flood control</a:t>
            </a:r>
          </a:p>
          <a:p>
            <a:pPr algn="just"/>
            <a:r>
              <a:rPr lang="en-US" sz="3200" b="1" dirty="0" smtClean="0">
                <a:solidFill>
                  <a:srgbClr val="007DDA"/>
                </a:solidFill>
              </a:rPr>
              <a:t>For navigational facilities</a:t>
            </a:r>
          </a:p>
          <a:p>
            <a:pPr algn="just"/>
            <a:r>
              <a:rPr lang="en-US" sz="3200" b="1" dirty="0" smtClean="0">
                <a:solidFill>
                  <a:srgbClr val="007DDA"/>
                </a:solidFill>
              </a:rPr>
              <a:t>Other additional utilization is to develop fisheries </a:t>
            </a:r>
            <a:endParaRPr lang="en-US" sz="3200" b="1" dirty="0">
              <a:solidFill>
                <a:srgbClr val="007DD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 TYPES OF 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296400" cy="5638800"/>
          </a:xfrm>
        </p:spPr>
        <p:txBody>
          <a:bodyPr/>
          <a:lstStyle/>
          <a:p>
            <a:r>
              <a:rPr lang="en-US" dirty="0" smtClean="0"/>
              <a:t>GRAVITY DAM</a:t>
            </a:r>
          </a:p>
          <a:p>
            <a:pPr>
              <a:buNone/>
            </a:pPr>
            <a:r>
              <a:rPr lang="en-US" sz="3200" dirty="0" smtClean="0">
                <a:solidFill>
                  <a:srgbClr val="007DDA"/>
                </a:solidFill>
              </a:rPr>
              <a:t>   These dams are heavy and massive wall-like structures of concrete in which the whole weight acts vertically downwards.</a:t>
            </a:r>
          </a:p>
          <a:p>
            <a:pPr>
              <a:buNone/>
            </a:pPr>
            <a:r>
              <a:rPr lang="en-US" dirty="0" smtClean="0">
                <a:solidFill>
                  <a:srgbClr val="007DDA"/>
                </a:solidFill>
              </a:rPr>
              <a:t>   As the entire load is transmitted on the small area of foundation, such dams are constructed where rocks are competent and stable.</a:t>
            </a:r>
          </a:p>
          <a:p>
            <a:endParaRPr lang="en-US" dirty="0">
              <a:solidFill>
                <a:srgbClr val="3998E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bhak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648200"/>
            <a:ext cx="4267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BUTTRESS  DAM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3998EF"/>
                </a:solidFill>
              </a:rPr>
              <a:t>Buttress Dam – Is a gravity dam reinforced by structural supports </a:t>
            </a:r>
          </a:p>
          <a:p>
            <a:pPr algn="just"/>
            <a:r>
              <a:rPr lang="en-US" sz="2400" dirty="0" smtClean="0">
                <a:solidFill>
                  <a:srgbClr val="3998EF"/>
                </a:solidFill>
              </a:rPr>
              <a:t>Buttress - a support that transmits a force from a roof or wall to another supporting structure</a:t>
            </a:r>
            <a:endParaRPr lang="en-US" sz="2400" dirty="0">
              <a:solidFill>
                <a:srgbClr val="3998EF"/>
              </a:solidFill>
            </a:endParaRPr>
          </a:p>
        </p:txBody>
      </p:sp>
      <p:pic>
        <p:nvPicPr>
          <p:cNvPr id="8" name="Picture 5" descr="butt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78385"/>
            <a:ext cx="3810000" cy="2979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ARCH DAM</a:t>
            </a:r>
          </a:p>
          <a:p>
            <a:pPr algn="just"/>
            <a:r>
              <a:rPr lang="en-US" sz="3200" dirty="0" smtClean="0">
                <a:solidFill>
                  <a:srgbClr val="3998EF"/>
                </a:solidFill>
              </a:rPr>
              <a:t>These type of dams are concrete or masonry dams which are curved or convex upstream in plan</a:t>
            </a:r>
          </a:p>
          <a:p>
            <a:pPr algn="just"/>
            <a:r>
              <a:rPr lang="en-US" sz="3200" dirty="0" smtClean="0">
                <a:solidFill>
                  <a:srgbClr val="3998EF"/>
                </a:solidFill>
              </a:rPr>
              <a:t>This shape helps to transmit the major part of the water load to the abutments</a:t>
            </a:r>
          </a:p>
          <a:p>
            <a:pPr algn="just"/>
            <a:r>
              <a:rPr lang="en-US" sz="3200" dirty="0" smtClean="0">
                <a:solidFill>
                  <a:srgbClr val="3998EF"/>
                </a:solidFill>
              </a:rPr>
              <a:t>Arch dams are built across </a:t>
            </a:r>
            <a:r>
              <a:rPr lang="en-US" sz="3200" b="1" i="1" dirty="0" smtClean="0">
                <a:solidFill>
                  <a:srgbClr val="3998EF"/>
                </a:solidFill>
              </a:rPr>
              <a:t>narrow, deep river gorges, but now in recent years they have been considered even for little wider valleys.</a:t>
            </a:r>
            <a:endParaRPr lang="en-US" sz="3200" dirty="0" smtClean="0">
              <a:solidFill>
                <a:srgbClr val="3998E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5" descr="monticello archda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819" y="1219200"/>
            <a:ext cx="7876361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 marL="569913" indent="-569913">
              <a:buSzPct val="100000"/>
              <a:buFont typeface="Wingdings" pitchFamily="2" charset="2"/>
              <a:buChar char="Ø"/>
            </a:pPr>
            <a:r>
              <a:rPr lang="en-US" sz="2600" dirty="0" smtClean="0"/>
              <a:t>WATER</a:t>
            </a:r>
          </a:p>
          <a:p>
            <a:pPr marL="569913" indent="-569913">
              <a:buSzPct val="100000"/>
              <a:buFont typeface="Wingdings" pitchFamily="2" charset="2"/>
              <a:buChar char="Ø"/>
            </a:pPr>
            <a:r>
              <a:rPr lang="en-US" sz="2600" dirty="0" smtClean="0"/>
              <a:t>Hydrological cycle</a:t>
            </a:r>
          </a:p>
          <a:p>
            <a:pPr marL="569913" indent="-569913">
              <a:buSzPct val="100000"/>
              <a:buFont typeface="Wingdings" pitchFamily="2" charset="2"/>
              <a:buChar char="Ø"/>
            </a:pPr>
            <a:r>
              <a:rPr lang="en-US" sz="2600" dirty="0" smtClean="0"/>
              <a:t>Water Forms and Distribution</a:t>
            </a:r>
          </a:p>
          <a:p>
            <a:pPr marL="569913" indent="-569913">
              <a:buSzPct val="100000"/>
              <a:buFont typeface="Wingdings" pitchFamily="2" charset="2"/>
              <a:buChar char="Ø"/>
            </a:pPr>
            <a:r>
              <a:rPr lang="en-US" sz="2600" dirty="0" smtClean="0"/>
              <a:t>Types of Water Uses  </a:t>
            </a:r>
          </a:p>
          <a:p>
            <a:pPr marL="569913" indent="-569913">
              <a:buSzPct val="100000"/>
              <a:buFont typeface="Wingdings" pitchFamily="2" charset="2"/>
              <a:buChar char="Ø"/>
            </a:pPr>
            <a:r>
              <a:rPr lang="en-US" sz="2600" dirty="0" smtClean="0"/>
              <a:t>Watershed Management</a:t>
            </a:r>
          </a:p>
          <a:p>
            <a:pPr marL="569913" indent="-569913">
              <a:buSzPct val="100000"/>
              <a:buFont typeface="Wingdings" pitchFamily="2" charset="2"/>
              <a:buChar char="Ø"/>
            </a:pPr>
            <a:r>
              <a:rPr lang="en-US" sz="2600" dirty="0" smtClean="0"/>
              <a:t>Rain water harvesting</a:t>
            </a:r>
          </a:p>
          <a:p>
            <a:pPr marL="569913" indent="-569913">
              <a:buSzPct val="100000"/>
              <a:buFont typeface="Wingdings" pitchFamily="2" charset="2"/>
              <a:buChar char="Ø"/>
            </a:pPr>
            <a:r>
              <a:rPr lang="en-US" sz="2600" dirty="0" smtClean="0"/>
              <a:t>Dams and types of dam</a:t>
            </a:r>
          </a:p>
          <a:p>
            <a:pPr marL="569913" indent="-569913">
              <a:buSzPct val="100000"/>
              <a:buFont typeface="Wingdings" pitchFamily="2" charset="2"/>
              <a:buChar char="Ø"/>
            </a:pPr>
            <a:r>
              <a:rPr lang="en-US" sz="2600" dirty="0" smtClean="0"/>
              <a:t>Multipurpose Water Resource Management</a:t>
            </a:r>
          </a:p>
          <a:p>
            <a:pPr marL="569913" indent="-569913">
              <a:buSzPct val="100000"/>
              <a:buFont typeface="Wingdings" pitchFamily="2" charset="2"/>
              <a:buChar char="Ø"/>
            </a:pPr>
            <a:r>
              <a:rPr lang="en-US" sz="2600" dirty="0" smtClean="0"/>
              <a:t>Conclusion and Recommendation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Pictures\Nature\Lakes\Lake (7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194560" cy="16459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D:\Pictures\Nature\Rivers and Creeks\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200400"/>
            <a:ext cx="2194560" cy="16459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OVER USE OF WATER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Water resources is EVERYONE’s concern!</a:t>
            </a:r>
          </a:p>
          <a:p>
            <a:r>
              <a:rPr lang="en-US" sz="3200" dirty="0" smtClean="0"/>
              <a:t>The consumption has been increased significantly due to population growth. </a:t>
            </a:r>
          </a:p>
          <a:p>
            <a:r>
              <a:rPr lang="en-US" sz="3200" dirty="0" smtClean="0"/>
              <a:t>Water availability is decreasing due to human overuse and natural degradation.</a:t>
            </a:r>
          </a:p>
          <a:p>
            <a:r>
              <a:rPr lang="en-US" sz="3200" dirty="0" smtClean="0"/>
              <a:t>Many sources of water have become unusable. </a:t>
            </a:r>
          </a:p>
          <a:p>
            <a:r>
              <a:rPr lang="en-US" sz="3200" dirty="0" smtClean="0"/>
              <a:t>Allegedly control over water lead to </a:t>
            </a:r>
            <a:r>
              <a:rPr lang="en-US" sz="3200" dirty="0" err="1" smtClean="0"/>
              <a:t>intraboundary</a:t>
            </a:r>
            <a:r>
              <a:rPr lang="en-US" sz="3200" dirty="0" smtClean="0"/>
              <a:t> and </a:t>
            </a:r>
            <a:r>
              <a:rPr lang="en-US" sz="3200" dirty="0" err="1" smtClean="0"/>
              <a:t>transboundary</a:t>
            </a:r>
            <a:r>
              <a:rPr lang="en-US" sz="3200" dirty="0" smtClean="0"/>
              <a:t> conflicts. </a:t>
            </a:r>
          </a:p>
          <a:p>
            <a:r>
              <a:rPr lang="en-US" sz="3200" dirty="0" smtClean="0"/>
              <a:t>Effective water resource management and policy must be implemented on both local and international levels.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How to Save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Increasing water resources start from all of us!</a:t>
            </a:r>
          </a:p>
          <a:p>
            <a:r>
              <a:rPr lang="en-US" sz="2800" dirty="0" smtClean="0"/>
              <a:t>Don’t flush every time you use the toilet. </a:t>
            </a:r>
          </a:p>
          <a:p>
            <a:r>
              <a:rPr lang="en-US" sz="2800" dirty="0" smtClean="0"/>
              <a:t>Take shorter showers</a:t>
            </a:r>
          </a:p>
          <a:p>
            <a:r>
              <a:rPr lang="en-US" sz="2800" dirty="0" smtClean="0"/>
              <a:t>Don’t wash your car so often.</a:t>
            </a:r>
          </a:p>
          <a:p>
            <a:r>
              <a:rPr lang="en-US" sz="2800" dirty="0" smtClean="0"/>
              <a:t>Don’t let the faucet run while washing hands, dishes, food, or brushing your teeth. </a:t>
            </a:r>
          </a:p>
          <a:p>
            <a:r>
              <a:rPr lang="en-US" sz="2800" dirty="0" smtClean="0"/>
              <a:t>Don’t run the dishwasher when half full.</a:t>
            </a:r>
          </a:p>
          <a:p>
            <a:r>
              <a:rPr lang="en-US" sz="2800" dirty="0" smtClean="0"/>
              <a:t>Dispose of used motor oil, household hazardous waste, batteries, etc., responsibly.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THANK YOU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a marvelous substance which may be constructive or destructive depending on its </a:t>
            </a:r>
            <a:r>
              <a:rPr lang="en-US" dirty="0" err="1" smtClean="0"/>
              <a:t>characterstics</a:t>
            </a:r>
            <a:r>
              <a:rPr lang="en-US" dirty="0" smtClean="0"/>
              <a:t> and climatic conditions.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Pictures\Nature\Lakes\Lake (7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289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29276"/>
            <a:ext cx="3200400" cy="244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7536" y="4120134"/>
            <a:ext cx="3200400" cy="212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Hydrological cycle or Watercycle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Hydrological  cycle is a process in which the water </a:t>
            </a:r>
            <a:r>
              <a:rPr lang="en-US" dirty="0" err="1" smtClean="0"/>
              <a:t>continiously</a:t>
            </a:r>
            <a:r>
              <a:rPr lang="en-US" dirty="0" smtClean="0"/>
              <a:t> flows in different forms in the </a:t>
            </a:r>
            <a:r>
              <a:rPr lang="en-US" dirty="0" err="1" smtClean="0"/>
              <a:t>enviromental</a:t>
            </a:r>
            <a:r>
              <a:rPr lang="en-US" dirty="0" smtClean="0"/>
              <a:t> components.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Major parts of water cycle:</a:t>
            </a:r>
          </a:p>
          <a:p>
            <a:pPr algn="just">
              <a:buNone/>
            </a:pPr>
            <a:r>
              <a:rPr lang="en-US" dirty="0" smtClean="0"/>
              <a:t>(1)Evaporation</a:t>
            </a:r>
          </a:p>
          <a:p>
            <a:pPr algn="just">
              <a:buNone/>
            </a:pPr>
            <a:r>
              <a:rPr lang="en-US" dirty="0" smtClean="0"/>
              <a:t>(2)Transpiration</a:t>
            </a:r>
          </a:p>
          <a:p>
            <a:pPr algn="just">
              <a:buNone/>
            </a:pPr>
            <a:r>
              <a:rPr lang="en-US" dirty="0" smtClean="0"/>
              <a:t>(3)Precipitation</a:t>
            </a:r>
          </a:p>
          <a:p>
            <a:pPr algn="just">
              <a:buNone/>
            </a:pPr>
            <a:r>
              <a:rPr lang="en-US" dirty="0" smtClean="0"/>
              <a:t>(4)Infiltration or Percolation</a:t>
            </a:r>
          </a:p>
          <a:p>
            <a:pPr algn="just">
              <a:buNone/>
            </a:pPr>
            <a:r>
              <a:rPr lang="en-US" dirty="0" smtClean="0"/>
              <a:t>(5)Runoff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Hydrological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05" y="1143000"/>
            <a:ext cx="7613391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43000" y="1219200"/>
            <a:ext cx="2133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Forms and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27667" t="59927" r="5727" b="15001"/>
          <a:stretch>
            <a:fillRect/>
          </a:stretch>
        </p:blipFill>
        <p:spPr bwMode="auto">
          <a:xfrm>
            <a:off x="320040" y="3810000"/>
            <a:ext cx="850392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C:\Users\DELL\Desktop\eart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33489"/>
            <a:ext cx="2271711" cy="2271711"/>
          </a:xfrm>
          <a:prstGeom prst="rect">
            <a:avLst/>
          </a:prstGeom>
          <a:noFill/>
        </p:spPr>
      </p:pic>
      <p:sp>
        <p:nvSpPr>
          <p:cNvPr id="14" name="Rectangular Callout 13"/>
          <p:cNvSpPr/>
          <p:nvPr/>
        </p:nvSpPr>
        <p:spPr>
          <a:xfrm>
            <a:off x="3200400" y="1447800"/>
            <a:ext cx="5486400" cy="914400"/>
          </a:xfrm>
          <a:prstGeom prst="wedgeRectCallout">
            <a:avLst>
              <a:gd name="adj1" fmla="val -55261"/>
              <a:gd name="adj2" fmla="val 9438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About 71% of the earth’s surface is covered with water.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</a:t>
            </a:r>
          </a:p>
          <a:p>
            <a:r>
              <a:rPr lang="en-US" dirty="0" smtClean="0"/>
              <a:t>ICE AND SHOW</a:t>
            </a:r>
          </a:p>
          <a:p>
            <a:r>
              <a:rPr lang="en-US" dirty="0" smtClean="0"/>
              <a:t>GROUND WATER</a:t>
            </a:r>
          </a:p>
          <a:p>
            <a:r>
              <a:rPr lang="en-US" dirty="0" smtClean="0"/>
              <a:t>RIVERS AND STREAM</a:t>
            </a:r>
          </a:p>
          <a:p>
            <a:r>
              <a:rPr lang="en-US" dirty="0" smtClean="0"/>
              <a:t>WETLAND AND SOIL MOISTURE</a:t>
            </a:r>
          </a:p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Types of Water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105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Off-Stream Uses</a:t>
            </a:r>
          </a:p>
          <a:p>
            <a:pPr lvl="1"/>
            <a:r>
              <a:rPr lang="en-US" sz="3200" dirty="0" smtClean="0"/>
              <a:t>Agriculture</a:t>
            </a:r>
          </a:p>
          <a:p>
            <a:pPr lvl="1"/>
            <a:r>
              <a:rPr lang="en-US" sz="3200" dirty="0" smtClean="0"/>
              <a:t>Thermoelectric</a:t>
            </a:r>
          </a:p>
          <a:p>
            <a:pPr lvl="1"/>
            <a:r>
              <a:rPr lang="en-US" sz="3200" dirty="0" smtClean="0"/>
              <a:t>Industrial</a:t>
            </a:r>
          </a:p>
          <a:p>
            <a:pPr lvl="1"/>
            <a:r>
              <a:rPr lang="en-US" sz="3200" dirty="0" smtClean="0"/>
              <a:t>Mining</a:t>
            </a:r>
          </a:p>
          <a:p>
            <a:pPr lvl="1"/>
            <a:r>
              <a:rPr lang="en-US" sz="3200" dirty="0" smtClean="0"/>
              <a:t>Domestic</a:t>
            </a:r>
          </a:p>
          <a:p>
            <a:pPr lvl="1"/>
            <a:r>
              <a:rPr lang="en-US" sz="3200" dirty="0" smtClean="0"/>
              <a:t>Commercial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0" y="1219200"/>
            <a:ext cx="41148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3998E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28800"/>
            <a:ext cx="3017520" cy="202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 t="10165"/>
          <a:stretch>
            <a:fillRect/>
          </a:stretch>
        </p:blipFill>
        <p:spPr bwMode="auto">
          <a:xfrm>
            <a:off x="5093676" y="4509868"/>
            <a:ext cx="3017520" cy="202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Types of Water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Assumption (by UN Water)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00F9-57B9-4425-853F-0DBCCF42ED8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838200" y="2133600"/>
          <a:ext cx="4267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336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5791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	World Water Assessment </a:t>
            </a:r>
          </a:p>
          <a:p>
            <a:r>
              <a:rPr lang="en-US" dirty="0" smtClean="0"/>
              <a:t>	Program (WWAP)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10664" y="579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	Food and Agriculture </a:t>
            </a:r>
          </a:p>
          <a:p>
            <a:r>
              <a:rPr lang="en-US" dirty="0" smtClean="0"/>
              <a:t>	Organization (FAO)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b="4000"/>
          <a:stretch>
            <a:fillRect/>
          </a:stretch>
        </p:blipFill>
        <p:spPr bwMode="auto">
          <a:xfrm>
            <a:off x="457200" y="304800"/>
            <a:ext cx="52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3004</TotalTime>
  <Words>704</Words>
  <Application>Microsoft Office PowerPoint</Application>
  <PresentationFormat>On-screen Show (4:3)</PresentationFormat>
  <Paragraphs>139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GANDHINAGAR INSTITUTE 0F TECHOLOGY</vt:lpstr>
      <vt:lpstr>Table of Contents</vt:lpstr>
      <vt:lpstr>What is Water?</vt:lpstr>
      <vt:lpstr>Hydrological cycle or Watercycle</vt:lpstr>
      <vt:lpstr> Hydrological Cycle</vt:lpstr>
      <vt:lpstr>Water Forms and Distribution</vt:lpstr>
      <vt:lpstr>Types of water resources</vt:lpstr>
      <vt:lpstr> Types of Water Uses</vt:lpstr>
      <vt:lpstr> Types of Water Uses</vt:lpstr>
      <vt:lpstr> Watershed Management</vt:lpstr>
      <vt:lpstr> Watershed Management</vt:lpstr>
      <vt:lpstr>RAIN WATER HARVESTING</vt:lpstr>
      <vt:lpstr>Slide 13</vt:lpstr>
      <vt:lpstr>Slide 14</vt:lpstr>
      <vt:lpstr>DAMS</vt:lpstr>
      <vt:lpstr>DIFFERENT  TYPES OF DAMS</vt:lpstr>
      <vt:lpstr>Slide 17</vt:lpstr>
      <vt:lpstr>Slide 18</vt:lpstr>
      <vt:lpstr>Slide 19</vt:lpstr>
      <vt:lpstr>EFFECT OF OVER USE OF WATER </vt:lpstr>
      <vt:lpstr>Tips on How to Save Water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Administrator</cp:lastModifiedBy>
  <cp:revision>256</cp:revision>
  <dcterms:created xsi:type="dcterms:W3CDTF">2012-01-27T14:57:09Z</dcterms:created>
  <dcterms:modified xsi:type="dcterms:W3CDTF">2013-12-18T06:13:02Z</dcterms:modified>
</cp:coreProperties>
</file>